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80" r:id="rId6"/>
    <p:sldId id="260" r:id="rId7"/>
    <p:sldId id="281" r:id="rId8"/>
    <p:sldId id="263" r:id="rId9"/>
    <p:sldId id="271" r:id="rId10"/>
    <p:sldId id="272" r:id="rId11"/>
  </p:sldIdLst>
  <p:sldSz cx="9144000" cy="6858000" type="screen4x3"/>
  <p:notesSz cx="7010400" cy="9296400"/>
  <p:embeddedFontLst>
    <p:embeddedFont>
      <p:font typeface="Century Gothic" pitchFamily="34" charset="0"/>
      <p:regular r:id="rId14"/>
      <p:bold r:id="rId15"/>
      <p:italic r:id="rId16"/>
      <p:boldItalic r:id="rId17"/>
    </p:embeddedFont>
    <p:embeddedFont>
      <p:font typeface="Segoe UI" pitchFamily="34" charset="0"/>
      <p:regular r:id="rId18"/>
      <p:bold r:id="rId19"/>
      <p:italic r:id="rId20"/>
      <p:boldItalic r:id="rId21"/>
    </p:embeddedFont>
    <p:embeddedFont>
      <p:font typeface="Perpetua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4" autoAdjust="0"/>
  </p:normalViewPr>
  <p:slideViewPr>
    <p:cSldViewPr>
      <p:cViewPr varScale="1">
        <p:scale>
          <a:sx n="65" d="100"/>
          <a:sy n="65" d="100"/>
        </p:scale>
        <p:origin x="-984" y="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hList6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>
        <a:solidFill>
          <a:schemeClr val="accent1"/>
        </a:solidFill>
        <a:ln>
          <a:solidFill>
            <a:schemeClr val="accent1">
              <a:lumMod val="50000"/>
            </a:schemeClr>
          </a:solidFill>
        </a:ln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extrusionH="6350" prstMaterial="powder">
          <a:bevelT w="88900" h="50800" prst="convex"/>
          <a:bevelB w="0" prst="convex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gm:spPr>
      <dgm:t>
        <a:bodyPr/>
        <a:lstStyle/>
        <a:p>
          <a:endParaRPr lang="en-US" sz="1600" baseline="0" dirty="0" smtClean="0">
            <a:solidFill>
              <a:schemeClr val="tx1">
                <a:lumMod val="50000"/>
              </a:schemeClr>
            </a:solidFill>
          </a:endParaRPr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/>
        </a:p>
      </dgm:t>
    </dgm:pt>
    <dgm:pt modelId="{245A691F-745F-408B-AD65-01BE5D33B26B}">
      <dgm:prSet phldrT="[Text]" custT="1"/>
      <dgm:spPr>
        <a:solidFill>
          <a:schemeClr val="accent2"/>
        </a:solidFill>
        <a:ln>
          <a:solidFill>
            <a:schemeClr val="accent2">
              <a:lumMod val="25000"/>
            </a:schemeClr>
          </a:solidFill>
        </a:ln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extrusionH="6350" prstMaterial="powder">
          <a:bevelT w="88900" h="50800" prst="convex"/>
          <a:bevelB w="0" prst="convex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gm:spPr>
      <dgm:t>
        <a:bodyPr/>
        <a:lstStyle/>
        <a:p>
          <a:endParaRPr lang="en-US" sz="1600" baseline="0" dirty="0">
            <a:solidFill>
              <a:schemeClr val="tx1">
                <a:lumMod val="50000"/>
              </a:schemeClr>
            </a:solidFill>
          </a:endParaRPr>
        </a:p>
      </dgm:t>
    </dgm:pt>
    <dgm:pt modelId="{06DD3CE3-0079-42BD-9BD7-3647F69AEEE8}" type="parTrans" cxnId="{2D91A0A6-83AA-474A-BE3F-E4B466C7D719}">
      <dgm:prSet/>
      <dgm:spPr/>
      <dgm:t>
        <a:bodyPr/>
        <a:lstStyle/>
        <a:p>
          <a:endParaRPr lang="en-US"/>
        </a:p>
      </dgm:t>
    </dgm:pt>
    <dgm:pt modelId="{CD86D842-1654-40EB-9E5E-46B7BD6F35DD}" type="sibTrans" cxnId="{2D91A0A6-83AA-474A-BE3F-E4B466C7D719}">
      <dgm:prSet/>
      <dgm:spPr/>
      <dgm:t>
        <a:bodyPr/>
        <a:lstStyle/>
        <a:p>
          <a:endParaRPr lang="en-US"/>
        </a:p>
      </dgm:t>
    </dgm:pt>
    <dgm:pt modelId="{765F67D7-93FA-4B36-BFB1-01EB9A61F489}">
      <dgm:prSet phldrT="[Text]" custT="1"/>
      <dgm:spPr>
        <a:solidFill>
          <a:schemeClr val="accent4"/>
        </a:solidFill>
        <a:ln>
          <a:solidFill>
            <a:schemeClr val="tx1">
              <a:lumMod val="90000"/>
              <a:lumOff val="10000"/>
            </a:schemeClr>
          </a:solidFill>
        </a:ln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extrusionH="6350" prstMaterial="powder">
          <a:bevelT w="88900" h="50800" prst="convex"/>
          <a:bevelB w="0" prst="convex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gm:spPr>
      <dgm:t>
        <a:bodyPr/>
        <a:lstStyle/>
        <a:p>
          <a:endParaRPr lang="en-US" sz="1600" baseline="0" dirty="0">
            <a:solidFill>
              <a:schemeClr val="tx1">
                <a:lumMod val="50000"/>
              </a:schemeClr>
            </a:solidFill>
          </a:endParaRPr>
        </a:p>
      </dgm:t>
    </dgm:pt>
    <dgm:pt modelId="{5DEC2D00-8646-46BB-8570-DE62EDCDB8A5}" type="parTrans" cxnId="{136A900A-551C-4986-8385-2A3E5C5D9C6F}">
      <dgm:prSet/>
      <dgm:spPr/>
      <dgm:t>
        <a:bodyPr/>
        <a:lstStyle/>
        <a:p>
          <a:endParaRPr lang="en-US"/>
        </a:p>
      </dgm:t>
    </dgm:pt>
    <dgm:pt modelId="{5603BCFF-A97E-4F82-B7EE-CCBC9399DE4E}" type="sibTrans" cxnId="{136A900A-551C-4986-8385-2A3E5C5D9C6F}">
      <dgm:prSet/>
      <dgm:spPr/>
      <dgm:t>
        <a:bodyPr/>
        <a:lstStyle/>
        <a:p>
          <a:endParaRPr lang="en-US"/>
        </a:p>
      </dgm:t>
    </dgm:pt>
    <dgm:pt modelId="{2D2C7F47-D534-422F-B613-8CB6748227AE}" type="pres">
      <dgm:prSet presAssocID="{1BAD8522-E1D8-4100-9F9C-B922C6893C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CA7B5-4D25-48CB-B474-67DC39B1CD3E}" type="pres">
      <dgm:prSet presAssocID="{EC912083-46BA-47EC-834F-B53C28E6D0BD}" presName="node" presStyleLbl="node1" presStyleIdx="0" presStyleCnt="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A33F7F1F-C3DB-491B-8D09-968118EC482D}" type="pres">
      <dgm:prSet presAssocID="{B4159C30-DBE3-473F-B6E7-4D39883C930F}" presName="sibTrans" presStyleCnt="0"/>
      <dgm:spPr/>
    </dgm:pt>
    <dgm:pt modelId="{31332C1F-B80E-48E6-AE03-E754273CF9D7}" type="pres">
      <dgm:prSet presAssocID="{245A691F-745F-408B-AD65-01BE5D33B26B}" presName="node" presStyleLbl="node1" presStyleIdx="1" presStyleCnt="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7DFBC5A3-F05D-411E-BA36-4398F5F66429}" type="pres">
      <dgm:prSet presAssocID="{CD86D842-1654-40EB-9E5E-46B7BD6F35DD}" presName="sibTrans" presStyleCnt="0"/>
      <dgm:spPr/>
    </dgm:pt>
    <dgm:pt modelId="{DE937142-6ADB-4794-A0F0-E4F0704C3A60}" type="pres">
      <dgm:prSet presAssocID="{765F67D7-93FA-4B36-BFB1-01EB9A61F489}" presName="node" presStyleLbl="node1" presStyleIdx="2" presStyleCnt="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</dgm:ptLst>
  <dgm:cxnLst>
    <dgm:cxn modelId="{C38A8D6C-CA21-42A7-9A98-08FB01DC5F46}" type="presOf" srcId="{765F67D7-93FA-4B36-BFB1-01EB9A61F489}" destId="{DE937142-6ADB-4794-A0F0-E4F0704C3A60}" srcOrd="0" destOrd="0" presId="urn:microsoft.com/office/officeart/2005/8/layout/hList6"/>
    <dgm:cxn modelId="{136A900A-551C-4986-8385-2A3E5C5D9C6F}" srcId="{1BAD8522-E1D8-4100-9F9C-B922C6893C90}" destId="{765F67D7-93FA-4B36-BFB1-01EB9A61F489}" srcOrd="2" destOrd="0" parTransId="{5DEC2D00-8646-46BB-8570-DE62EDCDB8A5}" sibTransId="{5603BCFF-A97E-4F82-B7EE-CCBC9399DE4E}"/>
    <dgm:cxn modelId="{458E8F41-1E3D-4AE0-B52E-D98CBE4DF352}" type="presOf" srcId="{245A691F-745F-408B-AD65-01BE5D33B26B}" destId="{31332C1F-B80E-48E6-AE03-E754273CF9D7}" srcOrd="0" destOrd="0" presId="urn:microsoft.com/office/officeart/2005/8/layout/hList6"/>
    <dgm:cxn modelId="{5C736A4E-2816-47E2-A663-944C1B868B41}" type="presOf" srcId="{EC912083-46BA-47EC-834F-B53C28E6D0BD}" destId="{69BCA7B5-4D25-48CB-B474-67DC39B1CD3E}" srcOrd="0" destOrd="0" presId="urn:microsoft.com/office/officeart/2005/8/layout/hList6"/>
    <dgm:cxn modelId="{750886DA-6F60-4792-8E71-E865848A8A65}" type="presOf" srcId="{1BAD8522-E1D8-4100-9F9C-B922C6893C90}" destId="{2D2C7F47-D534-422F-B613-8CB6748227AE}" srcOrd="0" destOrd="0" presId="urn:microsoft.com/office/officeart/2005/8/layout/hList6"/>
    <dgm:cxn modelId="{2D91A0A6-83AA-474A-BE3F-E4B466C7D719}" srcId="{1BAD8522-E1D8-4100-9F9C-B922C6893C90}" destId="{245A691F-745F-408B-AD65-01BE5D33B26B}" srcOrd="1" destOrd="0" parTransId="{06DD3CE3-0079-42BD-9BD7-3647F69AEEE8}" sibTransId="{CD86D842-1654-40EB-9E5E-46B7BD6F35DD}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5384D076-ECBB-4A6A-B140-F9C7F30C1054}" type="presParOf" srcId="{2D2C7F47-D534-422F-B613-8CB6748227AE}" destId="{69BCA7B5-4D25-48CB-B474-67DC39B1CD3E}" srcOrd="0" destOrd="0" presId="urn:microsoft.com/office/officeart/2005/8/layout/hList6"/>
    <dgm:cxn modelId="{B530B7C0-73CF-49A4-9911-1778D17B3B73}" type="presParOf" srcId="{2D2C7F47-D534-422F-B613-8CB6748227AE}" destId="{A33F7F1F-C3DB-491B-8D09-968118EC482D}" srcOrd="1" destOrd="0" presId="urn:microsoft.com/office/officeart/2005/8/layout/hList6"/>
    <dgm:cxn modelId="{0C817E97-2AF2-45D3-AB26-FD24335AE89A}" type="presParOf" srcId="{2D2C7F47-D534-422F-B613-8CB6748227AE}" destId="{31332C1F-B80E-48E6-AE03-E754273CF9D7}" srcOrd="2" destOrd="0" presId="urn:microsoft.com/office/officeart/2005/8/layout/hList6"/>
    <dgm:cxn modelId="{025B9159-97E4-4C3F-88C1-E6CD393C1269}" type="presParOf" srcId="{2D2C7F47-D534-422F-B613-8CB6748227AE}" destId="{7DFBC5A3-F05D-411E-BA36-4398F5F66429}" srcOrd="3" destOrd="0" presId="urn:microsoft.com/office/officeart/2005/8/layout/hList6"/>
    <dgm:cxn modelId="{43931DDE-4EA0-4D8F-993A-31F251EED205}" type="presParOf" srcId="{2D2C7F47-D534-422F-B613-8CB6748227AE}" destId="{DE937142-6ADB-4794-A0F0-E4F0704C3A6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BCA7B5-4D25-48CB-B474-67DC39B1CD3E}">
      <dsp:nvSpPr>
        <dsp:cNvPr id="0" name=""/>
        <dsp:cNvSpPr/>
      </dsp:nvSpPr>
      <dsp:spPr>
        <a:xfrm rot="16200000">
          <a:off x="-1248862" y="1249373"/>
          <a:ext cx="3825875" cy="1327128"/>
        </a:xfrm>
        <a:prstGeom prst="upArrow">
          <a:avLst/>
        </a:prstGeom>
        <a:solidFill>
          <a:schemeClr val="accent1"/>
        </a:solidFill>
        <a:ln>
          <a:solidFill>
            <a:schemeClr val="accent1">
              <a:lumMod val="50000"/>
            </a:schemeClr>
          </a:solidFill>
        </a:ln>
        <a:effectLst>
          <a:glow rad="101500">
            <a:schemeClr val="accent2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extrusionH="6350" prstMaterial="powder">
          <a:bevelT w="88900" h="50800" prst="convex"/>
          <a:bevelB w="0" prst="convex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baseline="0" dirty="0" smtClean="0">
            <a:solidFill>
              <a:schemeClr val="tx1">
                <a:lumMod val="50000"/>
              </a:schemeClr>
            </a:solidFill>
          </a:endParaRPr>
        </a:p>
      </dsp:txBody>
      <dsp:txXfrm rot="16200000">
        <a:off x="-1248862" y="1249373"/>
        <a:ext cx="3825875" cy="1327128"/>
      </dsp:txXfrm>
    </dsp:sp>
    <dsp:sp modelId="{31332C1F-B80E-48E6-AE03-E754273CF9D7}">
      <dsp:nvSpPr>
        <dsp:cNvPr id="0" name=""/>
        <dsp:cNvSpPr/>
      </dsp:nvSpPr>
      <dsp:spPr>
        <a:xfrm rot="16200000">
          <a:off x="177799" y="1249373"/>
          <a:ext cx="3825875" cy="1327128"/>
        </a:xfrm>
        <a:prstGeom prst="upArrow">
          <a:avLst/>
        </a:prstGeom>
        <a:solidFill>
          <a:schemeClr val="accent2"/>
        </a:solidFill>
        <a:ln>
          <a:solidFill>
            <a:schemeClr val="accent2">
              <a:lumMod val="25000"/>
            </a:schemeClr>
          </a:solidFill>
        </a:ln>
        <a:effectLst>
          <a:glow rad="101500">
            <a:schemeClr val="accent3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extrusionH="6350" prstMaterial="powder">
          <a:bevelT w="88900" h="50800" prst="convex"/>
          <a:bevelB w="0" prst="convex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baseline="0" dirty="0">
            <a:solidFill>
              <a:schemeClr val="tx1">
                <a:lumMod val="50000"/>
              </a:schemeClr>
            </a:solidFill>
          </a:endParaRPr>
        </a:p>
      </dsp:txBody>
      <dsp:txXfrm rot="16200000">
        <a:off x="177799" y="1249373"/>
        <a:ext cx="3825875" cy="1327128"/>
      </dsp:txXfrm>
    </dsp:sp>
    <dsp:sp modelId="{DE937142-6ADB-4794-A0F0-E4F0704C3A60}">
      <dsp:nvSpPr>
        <dsp:cNvPr id="0" name=""/>
        <dsp:cNvSpPr/>
      </dsp:nvSpPr>
      <dsp:spPr>
        <a:xfrm rot="16200000">
          <a:off x="1604462" y="1249373"/>
          <a:ext cx="3825875" cy="1327128"/>
        </a:xfrm>
        <a:prstGeom prst="upArrow">
          <a:avLst/>
        </a:prstGeom>
        <a:solidFill>
          <a:schemeClr val="accent4"/>
        </a:solidFill>
        <a:ln>
          <a:solidFill>
            <a:schemeClr val="tx1">
              <a:lumMod val="90000"/>
              <a:lumOff val="10000"/>
            </a:schemeClr>
          </a:solidFill>
        </a:ln>
        <a:effectLst>
          <a:glow rad="101500">
            <a:schemeClr val="accent4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extrusionH="6350" prstMaterial="powder">
          <a:bevelT w="88900" h="50800" prst="convex"/>
          <a:bevelB w="0" prst="convex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baseline="0" dirty="0">
            <a:solidFill>
              <a:schemeClr val="tx1">
                <a:lumMod val="50000"/>
              </a:schemeClr>
            </a:solidFill>
          </a:endParaRPr>
        </a:p>
      </dsp:txBody>
      <dsp:txXfrm rot="16200000">
        <a:off x="1604462" y="1249373"/>
        <a:ext cx="3825875" cy="13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10/25/2012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864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10/25/2012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244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04472"/>
            <a:ext cx="8686800" cy="860425"/>
          </a:xfrm>
        </p:spPr>
        <p:txBody>
          <a:bodyPr anchor="b" anchorCtr="0"/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6868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21564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97600" y="914400"/>
            <a:ext cx="7870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44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3172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409956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98348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86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3800" y="974400"/>
            <a:ext cx="7565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4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752601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62000" y="3611999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76600" y="3612000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47800" y="974400"/>
            <a:ext cx="7336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50000" y="974400"/>
            <a:ext cx="7413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4038600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4038600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752602"/>
            <a:ext cx="4040188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00" y="1066801"/>
            <a:ext cx="76272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What does the NSTU do for YOU?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Betty-Jean Aucoin and </a:t>
            </a:r>
            <a:r>
              <a:rPr lang="en-US" b="1" dirty="0" err="1" smtClean="0"/>
              <a:t>Gérard</a:t>
            </a:r>
            <a:r>
              <a:rPr lang="en-US" b="1" dirty="0" smtClean="0"/>
              <a:t> Cormier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1.5% of your salary (Ex. $60,000 = $900 per year)</a:t>
            </a:r>
            <a:endParaRPr lang="en-US" sz="20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Cost of Membership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$1440 for a full membership</a:t>
            </a:r>
            <a:endParaRPr lang="en-US" sz="2000" b="1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$1350 per year</a:t>
            </a:r>
            <a:endParaRPr lang="en-US" sz="2000" b="1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1.35% of your salary (Ex. $50,000 = $810 per year)</a:t>
            </a:r>
            <a:endParaRPr lang="en-US" sz="2000" b="1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$720 per year</a:t>
            </a:r>
            <a:endParaRPr lang="en-US" sz="2000" b="1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$690 per year</a:t>
            </a:r>
            <a:endParaRPr lang="en-US" sz="2000" b="1" dirty="0"/>
          </a:p>
        </p:txBody>
      </p:sp>
      <p:sp>
        <p:nvSpPr>
          <p:cNvPr id="19" name="Oval 18"/>
          <p:cNvSpPr/>
          <p:nvPr/>
        </p:nvSpPr>
        <p:spPr>
          <a:xfrm>
            <a:off x="683568" y="1375379"/>
            <a:ext cx="1214002" cy="7545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CANsnet</a:t>
            </a:r>
          </a:p>
        </p:txBody>
      </p:sp>
      <p:sp>
        <p:nvSpPr>
          <p:cNvPr id="20" name="Oval 19"/>
          <p:cNvSpPr/>
          <p:nvPr/>
        </p:nvSpPr>
        <p:spPr>
          <a:xfrm>
            <a:off x="683568" y="2259300"/>
            <a:ext cx="1209594" cy="7545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25000"/>
                  </a:schemeClr>
                </a:solidFill>
              </a:rPr>
              <a:t>   Doctors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25000"/>
                  </a:schemeClr>
                </a:solidFill>
              </a:rPr>
              <a:t>NS</a:t>
            </a:r>
            <a:endParaRPr lang="en-US" sz="1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3568" y="3143220"/>
            <a:ext cx="1214002" cy="75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NSGEU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7584" y="4027140"/>
            <a:ext cx="1069986" cy="75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25000"/>
                  </a:schemeClr>
                </a:solidFill>
              </a:rPr>
              <a:t>NSUPE</a:t>
            </a:r>
            <a:endParaRPr lang="en-US" sz="1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27584" y="4911060"/>
            <a:ext cx="1069986" cy="75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NSNU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7584" y="5794980"/>
            <a:ext cx="1069986" cy="7545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NSTU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50691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ATA</a:t>
            </a:r>
            <a:r>
              <a:rPr lang="en-US" dirty="0" smtClean="0">
                <a:solidFill>
                  <a:schemeClr val="tx2"/>
                </a:solidFill>
              </a:rPr>
              <a:t>        </a:t>
            </a:r>
            <a:r>
              <a:rPr lang="en-US" b="1" dirty="0" smtClean="0">
                <a:solidFill>
                  <a:schemeClr val="tx2"/>
                </a:solidFill>
              </a:rPr>
              <a:t>$1,059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ETFO         1020      </a:t>
            </a:r>
            <a:r>
              <a:rPr lang="en-US" b="1" i="1" dirty="0" smtClean="0">
                <a:solidFill>
                  <a:schemeClr val="tx2"/>
                </a:solidFill>
              </a:rPr>
              <a:t>1.7% of salary ($60,000) 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NTA          1020      </a:t>
            </a:r>
            <a:r>
              <a:rPr lang="en-US" b="1" i="1" dirty="0" smtClean="0">
                <a:solidFill>
                  <a:schemeClr val="tx2"/>
                </a:solidFill>
              </a:rPr>
              <a:t>1.7% of salary  ($60,000) 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AEFO          900      </a:t>
            </a:r>
            <a:r>
              <a:rPr lang="en-US" b="1" i="1" dirty="0" smtClean="0">
                <a:solidFill>
                  <a:schemeClr val="tx2"/>
                </a:solidFill>
              </a:rPr>
              <a:t>1.5% of salary ($60,000) 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MTS             882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AEFNB         847      597  &amp; </a:t>
            </a:r>
            <a:r>
              <a:rPr lang="en-US" b="1" dirty="0" smtClean="0">
                <a:solidFill>
                  <a:schemeClr val="tx2"/>
                </a:solidFill>
              </a:rPr>
              <a:t>NBTF </a:t>
            </a:r>
            <a:r>
              <a:rPr lang="en-US" b="1" dirty="0" smtClean="0">
                <a:solidFill>
                  <a:schemeClr val="tx2"/>
                </a:solidFill>
              </a:rPr>
              <a:t>$250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NWTTA        840      </a:t>
            </a:r>
            <a:r>
              <a:rPr lang="en-US" b="1" i="1" dirty="0" smtClean="0">
                <a:solidFill>
                  <a:schemeClr val="tx2"/>
                </a:solidFill>
              </a:rPr>
              <a:t>1.4% of salary ($60,000) 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YTA             780      </a:t>
            </a:r>
            <a:r>
              <a:rPr lang="en-US" b="1" i="1" dirty="0" smtClean="0">
                <a:solidFill>
                  <a:schemeClr val="tx2"/>
                </a:solidFill>
              </a:rPr>
              <a:t>1.3% of salary ($60,000) 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NLTA           </a:t>
            </a:r>
            <a:r>
              <a:rPr lang="en-US" b="1" dirty="0" smtClean="0">
                <a:solidFill>
                  <a:schemeClr val="tx2"/>
                </a:solidFill>
              </a:rPr>
              <a:t>900	</a:t>
            </a:r>
            <a:r>
              <a:rPr lang="en-US" b="1" i="1" dirty="0" smtClean="0">
                <a:solidFill>
                  <a:schemeClr val="tx2"/>
                </a:solidFill>
              </a:rPr>
              <a:t>  1.5% of salary ($60,000)</a:t>
            </a:r>
            <a:endParaRPr lang="en-US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	NBTA           760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	STF               759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NSTU            690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Teacher Association’s Cost of Membership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You will be given back your $690 in dues paid to belong to the Nova Scotia Teachers Union.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390900" y="3581401"/>
            <a:ext cx="2743200" cy="27999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You will be asked to use your budget sheet to tally purchases made in 2011-2012.</a:t>
            </a:r>
          </a:p>
          <a:p>
            <a:pPr>
              <a:buNone/>
            </a:pPr>
            <a:r>
              <a:rPr lang="en-US" b="1" dirty="0" smtClean="0"/>
              <a:t>The prices reflect charges without NSTU membership.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Before we begin, we need to discuss the intangibles and shifts.</a:t>
            </a:r>
          </a:p>
          <a:p>
            <a:endParaRPr lang="en-US" dirty="0"/>
          </a:p>
        </p:txBody>
      </p:sp>
      <p:pic>
        <p:nvPicPr>
          <p:cNvPr id="34" name="Content Placeholder 33" descr="PM00059_rising_arrows.png"/>
          <p:cNvPicPr>
            <a:picLocks noGrp="1" noChangeAspect="1"/>
          </p:cNvPicPr>
          <p:nvPr>
            <p:ph sz="half" idx="16"/>
          </p:nvPr>
        </p:nvPicPr>
        <p:blipFill>
          <a:blip r:embed="rId2" cstate="print"/>
          <a:stretch>
            <a:fillRect/>
          </a:stretch>
        </p:blipFill>
        <p:spPr>
          <a:xfrm>
            <a:off x="3375660" y="1911769"/>
            <a:ext cx="2468880" cy="1388225"/>
          </a:xfrm>
        </p:spPr>
      </p:pic>
      <p:pic>
        <p:nvPicPr>
          <p:cNvPr id="32" name="Content Placeholder 31" descr="graph2.png"/>
          <p:cNvPicPr>
            <a:picLocks noGrp="1" noChangeAspect="1"/>
          </p:cNvPicPr>
          <p:nvPr>
            <p:ph sz="half" idx="17"/>
          </p:nvPr>
        </p:nvPicPr>
        <p:blipFill>
          <a:blip r:embed="rId3" cstate="print"/>
          <a:stretch>
            <a:fillRect/>
          </a:stretch>
        </p:blipFill>
        <p:spPr>
          <a:xfrm>
            <a:off x="6157422" y="1911769"/>
            <a:ext cx="2467955" cy="1388225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Personal Year in Review</a:t>
            </a:r>
            <a:endParaRPr lang="en-US" dirty="0"/>
          </a:p>
        </p:txBody>
      </p:sp>
      <p:sp>
        <p:nvSpPr>
          <p:cNvPr id="21" name="Notched Right Arrow 20"/>
          <p:cNvSpPr/>
          <p:nvPr/>
        </p:nvSpPr>
        <p:spPr>
          <a:xfrm>
            <a:off x="2865001" y="2209800"/>
            <a:ext cx="609600" cy="609600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Notched Right Arrow 13"/>
          <p:cNvSpPr/>
          <p:nvPr/>
        </p:nvSpPr>
        <p:spPr>
          <a:xfrm>
            <a:off x="5684401" y="2209800"/>
            <a:ext cx="609600" cy="609600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5"/>
          </p:nvPr>
        </p:nvSpPr>
        <p:spPr>
          <a:xfrm>
            <a:off x="609600" y="1916832"/>
            <a:ext cx="2306216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6600" dirty="0" smtClean="0"/>
              <a:t>$690 </a:t>
            </a:r>
            <a:endParaRPr lang="en-CA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Collective Bargaining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Two tier bargaining</a:t>
            </a:r>
          </a:p>
          <a:p>
            <a:r>
              <a:rPr lang="en-CA" dirty="0" smtClean="0"/>
              <a:t>Pensions</a:t>
            </a:r>
          </a:p>
          <a:p>
            <a:r>
              <a:rPr lang="en-CA" dirty="0" smtClean="0"/>
              <a:t>Insurance</a:t>
            </a:r>
          </a:p>
          <a:p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b="1" dirty="0" smtClean="0"/>
              <a:t>Public Relations, Public Affairs and PD</a:t>
            </a:r>
            <a:endParaRPr lang="en-CA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CTF, CAPTO</a:t>
            </a:r>
          </a:p>
          <a:p>
            <a:r>
              <a:rPr lang="en-CA" dirty="0" smtClean="0"/>
              <a:t>Professional Image</a:t>
            </a:r>
          </a:p>
          <a:p>
            <a:r>
              <a:rPr lang="en-CA" dirty="0" smtClean="0"/>
              <a:t>PD Workshops and Keynotes</a:t>
            </a:r>
          </a:p>
          <a:p>
            <a:r>
              <a:rPr lang="en-CA" dirty="0" smtClean="0"/>
              <a:t>Professional Associations</a:t>
            </a:r>
          </a:p>
          <a:p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Intangibles  </a:t>
            </a:r>
            <a:r>
              <a:rPr lang="en-US" i="1" dirty="0" smtClean="0">
                <a:solidFill>
                  <a:srgbClr val="FF0000"/>
                </a:solidFill>
              </a:rPr>
              <a:t> $100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588224" y="1844824"/>
            <a:ext cx="1800200" cy="1584177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“Wait, I’ll take $34,500 and throw in coaching!”</a:t>
            </a:r>
          </a:p>
        </p:txBody>
      </p:sp>
      <p:sp>
        <p:nvSpPr>
          <p:cNvPr id="13" name="Oval Callout 12"/>
          <p:cNvSpPr/>
          <p:nvPr/>
        </p:nvSpPr>
        <p:spPr>
          <a:xfrm rot="224722">
            <a:off x="6034764" y="236100"/>
            <a:ext cx="1752600" cy="136071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“I will take $35,000 for a starting salary!”</a:t>
            </a:r>
          </a:p>
        </p:txBody>
      </p:sp>
      <p:sp>
        <p:nvSpPr>
          <p:cNvPr id="15" name="Oval Callout 14"/>
          <p:cNvSpPr/>
          <p:nvPr/>
        </p:nvSpPr>
        <p:spPr>
          <a:xfrm rot="224722">
            <a:off x="6232410" y="5123190"/>
            <a:ext cx="2658607" cy="11778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ASCD Conference 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Registration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$500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Brainstorm…</a:t>
            </a:r>
            <a:endParaRPr lang="en-CA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Where does our money go?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905000" y="3717032"/>
            <a:ext cx="6629400" cy="1080120"/>
          </a:xfrm>
        </p:spPr>
        <p:txBody>
          <a:bodyPr>
            <a:normAutofit/>
          </a:bodyPr>
          <a:lstStyle/>
          <a:p>
            <a:r>
              <a:rPr lang="en-CA" sz="2000" b="1" dirty="0" smtClean="0"/>
              <a:t>Now, go to the various Departments to purchase those tangibles and services you purchased or used this year.</a:t>
            </a:r>
          </a:p>
          <a:p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Happens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CA" sz="3200" smtClean="0"/>
              <a:t>Union Dues </a:t>
            </a:r>
            <a:r>
              <a:rPr lang="en-CA" sz="3200" dirty="0" smtClean="0"/>
              <a:t>Chest  </a:t>
            </a:r>
            <a:endParaRPr lang="en-CA" sz="32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905000" y="2331720"/>
            <a:ext cx="6629400" cy="1313304"/>
          </a:xfrm>
        </p:spPr>
        <p:txBody>
          <a:bodyPr>
            <a:noAutofit/>
          </a:bodyPr>
          <a:lstStyle/>
          <a:p>
            <a:r>
              <a:rPr lang="en-CA" sz="2000" b="1" dirty="0" smtClean="0"/>
              <a:t>Please read the card and go to the appropriate Department to make your purchase.  Please pay up and remember to note your purchase on your budget sheet.</a:t>
            </a:r>
          </a:p>
          <a:p>
            <a:endParaRPr lang="en-CA" sz="2000" dirty="0" smtClean="0"/>
          </a:p>
          <a:p>
            <a:endParaRPr lang="en-CA" sz="20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905000" y="4725144"/>
            <a:ext cx="6629400" cy="1296144"/>
          </a:xfrm>
        </p:spPr>
        <p:txBody>
          <a:bodyPr>
            <a:normAutofit/>
          </a:bodyPr>
          <a:lstStyle/>
          <a:p>
            <a:r>
              <a:rPr lang="en-CA" sz="2000" b="1" dirty="0" smtClean="0"/>
              <a:t>Remember, do not stop when your money is gone.  Record your Line of </a:t>
            </a:r>
            <a:r>
              <a:rPr lang="en-CA" sz="2000" b="1" smtClean="0"/>
              <a:t>Credit </a:t>
            </a:r>
            <a:r>
              <a:rPr lang="en-CA" sz="2000" b="1" smtClean="0">
                <a:solidFill>
                  <a:schemeClr val="tx2"/>
                </a:solidFill>
              </a:rPr>
              <a:t>on </a:t>
            </a:r>
            <a:r>
              <a:rPr lang="en-CA" sz="2000" b="1" dirty="0" smtClean="0">
                <a:solidFill>
                  <a:schemeClr val="tx2"/>
                </a:solidFill>
              </a:rPr>
              <a:t>your sheet</a:t>
            </a:r>
            <a:r>
              <a:rPr lang="en-CA" sz="2000" dirty="0" smtClean="0">
                <a:solidFill>
                  <a:schemeClr val="tx2"/>
                </a:solidFill>
              </a:rPr>
              <a:t>.</a:t>
            </a:r>
            <a:endParaRPr lang="en-CA" sz="2400" dirty="0"/>
          </a:p>
        </p:txBody>
      </p:sp>
      <p:pic>
        <p:nvPicPr>
          <p:cNvPr id="40" name="Content Placeholder 39" descr="PM00100_hundred_dollar_bills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783388" y="476250"/>
            <a:ext cx="2360612" cy="1330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79850" y="1752600"/>
          <a:ext cx="4181475" cy="382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Share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Questions?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Aha Moments!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NSTU do for You?</a:t>
            </a:r>
            <a:endParaRPr lang="en-US" dirty="0"/>
          </a:p>
        </p:txBody>
      </p:sp>
      <p:pic>
        <p:nvPicPr>
          <p:cNvPr id="1026" name="Picture 2" descr="C:\Program Files (x86)\Microsoft Office\MEDIA\CAGCAT10\j0297707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212976"/>
            <a:ext cx="622714" cy="766269"/>
          </a:xfrm>
          <a:prstGeom prst="rect">
            <a:avLst/>
          </a:prstGeom>
          <a:noFill/>
        </p:spPr>
      </p:pic>
      <p:pic>
        <p:nvPicPr>
          <p:cNvPr id="1027" name="Picture 3" descr="C:\Users\Bettyjean.NSTU\AppData\Local\Microsoft\Windows\Temporary Internet Files\Content.IE5\OOLX7AYK\MC900441428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068960"/>
            <a:ext cx="879404" cy="1108491"/>
          </a:xfrm>
          <a:prstGeom prst="rect">
            <a:avLst/>
          </a:prstGeom>
          <a:noFill/>
        </p:spPr>
      </p:pic>
      <p:pic>
        <p:nvPicPr>
          <p:cNvPr id="1028" name="Picture 4" descr="C:\Users\Bettyjean.NSTU\AppData\Local\Microsoft\Windows\Temporary Internet Files\Content.IE5\OKPAVU9T\MC90039169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3284984"/>
            <a:ext cx="864096" cy="105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EVALUATIONS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financial_puzzle">
  <a:themeElements>
    <a:clrScheme name="Financial Puzzle">
      <a:dk1>
        <a:srgbClr val="024E35"/>
      </a:dk1>
      <a:lt1>
        <a:srgbClr val="E4E4E4"/>
      </a:lt1>
      <a:dk2>
        <a:srgbClr val="313131"/>
      </a:dk2>
      <a:lt2>
        <a:srgbClr val="C5FDEB"/>
      </a:lt2>
      <a:accent1>
        <a:srgbClr val="FFC000"/>
      </a:accent1>
      <a:accent2>
        <a:srgbClr val="CDCDCD"/>
      </a:accent2>
      <a:accent3>
        <a:srgbClr val="5F4700"/>
      </a:accent3>
      <a:accent4>
        <a:srgbClr val="039C6D"/>
      </a:accent4>
      <a:accent5>
        <a:srgbClr val="012B1E"/>
      </a:accent5>
      <a:accent6>
        <a:srgbClr val="727272"/>
      </a:accent6>
      <a:hlink>
        <a:srgbClr val="046847"/>
      </a:hlink>
      <a:folHlink>
        <a:srgbClr val="58F9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0CC162-325A-435D-968F-0FD3D58395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PM_financial_puzzle</Template>
  <TotalTime>186</TotalTime>
  <Words>359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Segoe UI</vt:lpstr>
      <vt:lpstr>Perpetua</vt:lpstr>
      <vt:lpstr>Calibri</vt:lpstr>
      <vt:lpstr>PM_financial_puzzle</vt:lpstr>
      <vt:lpstr>What does the NSTU do for YOU?</vt:lpstr>
      <vt:lpstr>The Cost of Membership</vt:lpstr>
      <vt:lpstr>Teacher Association’s Cost of Membership</vt:lpstr>
      <vt:lpstr>A Personal Year in Review</vt:lpstr>
      <vt:lpstr>Intangibles   $100</vt:lpstr>
      <vt:lpstr>Brainstorm…</vt:lpstr>
      <vt:lpstr>Shift Happens</vt:lpstr>
      <vt:lpstr>What does the NSTU do for You?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the NSTU do for you</dc:title>
  <dc:creator>Bettyjean</dc:creator>
  <cp:lastModifiedBy>Lise Meunier</cp:lastModifiedBy>
  <cp:revision>23</cp:revision>
  <dcterms:created xsi:type="dcterms:W3CDTF">2012-06-27T17:15:03Z</dcterms:created>
  <dcterms:modified xsi:type="dcterms:W3CDTF">2012-10-25T16:45:17Z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TC018572799991</vt:lpwstr>
  </property>
</Properties>
</file>